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E463F65B-AB9C-41A0-A71D-25E1F72B684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95C3491-A4BB-4EF7-9022-BADDBBDC915D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E58966B-C8CC-4B72-BD69-41E6F5F032E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02F2ABA-35B5-483E-8FB9-D1B8CB2E0C6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B1297F6-88BA-4ACE-8011-36DF0C46F41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B96FCEA-C070-4203-BD56-6DDE7893847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64849AE-A2C2-42A3-B038-9C1DBA6E55B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7505B86-BC6C-47F2-9428-1295881DE8B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C6C2791-7AB6-470D-85D3-C6E6C4956C7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ACC72EC-BDEB-4464-BAB1-B862DCC660D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2915EEE-96FC-4819-AD3C-66DB8F3292F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D187A4D-B4D3-481F-9B40-F387FA14137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CFA9B54-7579-42E9-A060-C0648CF943F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0B7A8AF-47F1-4E00-9238-F6CC076E5AE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627143F-3AA9-4AC7-97F7-13AAEEE7A3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6E06801-7192-4155-A6C8-A526B7F1578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6696C06-6B91-48AA-9A97-066C5274308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8316A87-3F3F-494A-BE81-23EFCDC16F0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4C3E006-1354-46AC-89AF-600A0745D1F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357A9AE-4B47-45F6-82ED-FCA2C54E15F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F23E3B7-3F02-45D1-B3ED-739531E095A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CE8A44D-38E8-42F1-ADD8-3BF97324923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0E41540-1381-4FE3-8F21-19AA7203460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85BCE77-6B00-494D-932B-4BC3D308D72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6C4DB2-8B82-4D3F-B858-6379B6A9417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62DA4DE-0002-44DF-9F16-0D4E4194952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DFA4827-F731-44E4-940A-564EC197682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0D63477-2480-47C0-8FA5-5BAB9266EB9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BBFF9A5-D002-4435-A08D-FC0391760C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988E476-DCE5-46A8-A6E1-5A8EFE9E1EC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27DF403-EA78-4C21-BAF1-0E6BEE6EFA4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80645D3-678B-4F8F-B573-3641CA812FD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3909E48-04E8-414E-9525-A7ADDE25872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58F5E6D-FE78-4246-85A4-9D174411530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3B55A66-B4A3-4076-9376-62F8267D3B9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293A46F-4784-4167-A0E9-16E9D38C79D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B2FCFF4-AE26-450C-BF57-0C5BCF1028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C540DB8-3E7F-419A-ABAC-C37E183A60C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fr-CA" sz="6000" spc="-1" strike="noStrike">
                <a:solidFill>
                  <a:srgbClr val="000000"/>
                </a:solidFill>
                <a:latin typeface="Calibri Light"/>
              </a:rPr>
              <a:t>Modifier le style du titre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3B55E8B-8861-405A-B783-3788E1C6CD5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fr-CA" sz="4400" spc="-1" strike="noStrike">
                <a:solidFill>
                  <a:srgbClr val="000000"/>
                </a:solidFill>
                <a:latin typeface="Calibri Light"/>
              </a:rPr>
              <a:t>Modifier le style du titre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2800" spc="-1" strike="noStrike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A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A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BEE7EFD-ABA1-4DEC-941D-CBEED3CB562A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fr-CA" sz="6000" spc="-1" strike="noStrike">
                <a:solidFill>
                  <a:srgbClr val="000000"/>
                </a:solidFill>
                <a:latin typeface="Calibri Light"/>
              </a:rPr>
              <a:t>Modifier le style du titre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7886520" cy="1499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CA" sz="2400" spc="-1" strike="noStrike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7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 idx="8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 idx="9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EF11D2-0B23-493C-B909-3784FD000787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www.arduino.cc/en/software" TargetMode="Externa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github.com/uraich/IoT4AQ/tree/main/workshop/libraries" TargetMode="External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www.arduino.cc/en/software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github.com/uraich/IoT4AQ/tree/main/workshop" TargetMode="Externa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git-scm.com/download" TargetMode="Externa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32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sketch line"/>
          <p:cNvSpPr/>
          <p:nvPr/>
        </p:nvSpPr>
        <p:spPr>
          <a:xfrm>
            <a:off x="536040" y="4409280"/>
            <a:ext cx="3182400" cy="18000"/>
          </a:xfrm>
          <a:custGeom>
            <a:avLst/>
            <a:gdLst/>
            <a:ahLst/>
            <a:rect l="l" t="t" r="r" b="b"/>
            <a:pathLst>
              <a:path fill="none" w="3182692" h="18288">
                <a:moveTo>
                  <a:pt x="0" y="0"/>
                </a:moveTo>
                <a:cubicBezTo>
                  <a:pt x="145195" y="-37571"/>
                  <a:pt x="472618" y="-13696"/>
                  <a:pt x="604711" y="0"/>
                </a:cubicBezTo>
                <a:cubicBezTo>
                  <a:pt x="706652" y="-3280"/>
                  <a:pt x="1039328" y="-8567"/>
                  <a:pt x="1241250" y="0"/>
                </a:cubicBezTo>
                <a:cubicBezTo>
                  <a:pt x="1405712" y="-7891"/>
                  <a:pt x="1711158" y="8053"/>
                  <a:pt x="1909615" y="0"/>
                </a:cubicBezTo>
                <a:cubicBezTo>
                  <a:pt x="2107436" y="-40150"/>
                  <a:pt x="2247192" y="19443"/>
                  <a:pt x="2577981" y="0"/>
                </a:cubicBezTo>
                <a:cubicBezTo>
                  <a:pt x="2894393" y="-5855"/>
                  <a:pt x="3041563" y="17846"/>
                  <a:pt x="3182692" y="0"/>
                </a:cubicBezTo>
                <a:cubicBezTo>
                  <a:pt x="3181973" y="8390"/>
                  <a:pt x="3182735" y="11854"/>
                  <a:pt x="3182692" y="18288"/>
                </a:cubicBezTo>
                <a:cubicBezTo>
                  <a:pt x="2975928" y="57450"/>
                  <a:pt x="2667693" y="19406"/>
                  <a:pt x="2482500" y="18288"/>
                </a:cubicBezTo>
                <a:cubicBezTo>
                  <a:pt x="2299734" y="36912"/>
                  <a:pt x="1925962" y="9303"/>
                  <a:pt x="1782308" y="18288"/>
                </a:cubicBezTo>
                <a:cubicBezTo>
                  <a:pt x="1635580" y="20546"/>
                  <a:pt x="1257854" y="-3663"/>
                  <a:pt x="1145769" y="18288"/>
                </a:cubicBezTo>
                <a:cubicBezTo>
                  <a:pt x="1025065" y="56574"/>
                  <a:pt x="247799" y="-11536"/>
                  <a:pt x="0" y="18288"/>
                </a:cubicBezTo>
                <a:cubicBezTo>
                  <a:pt x="-405" y="13204"/>
                  <a:pt x="-1092" y="5311"/>
                  <a:pt x="0" y="0"/>
                </a:cubicBezTo>
                <a:close/>
              </a:path>
              <a:path stroke="0" w="3182692" h="18288">
                <a:moveTo>
                  <a:pt x="0" y="0"/>
                </a:moveTo>
                <a:cubicBezTo>
                  <a:pt x="288308" y="19724"/>
                  <a:pt x="431183" y="-26509"/>
                  <a:pt x="604711" y="0"/>
                </a:cubicBezTo>
                <a:cubicBezTo>
                  <a:pt x="795174" y="4405"/>
                  <a:pt x="950067" y="22541"/>
                  <a:pt x="1145769" y="0"/>
                </a:cubicBezTo>
                <a:cubicBezTo>
                  <a:pt x="1301850" y="7702"/>
                  <a:pt x="1499974" y="-70469"/>
                  <a:pt x="1845961" y="0"/>
                </a:cubicBezTo>
                <a:cubicBezTo>
                  <a:pt x="2191264" y="15313"/>
                  <a:pt x="2307232" y="-97"/>
                  <a:pt x="2450673" y="0"/>
                </a:cubicBezTo>
                <a:cubicBezTo>
                  <a:pt x="2596405" y="-19465"/>
                  <a:pt x="3033067" y="-31048"/>
                  <a:pt x="3182692" y="0"/>
                </a:cubicBezTo>
                <a:cubicBezTo>
                  <a:pt x="3182066" y="4696"/>
                  <a:pt x="3183370" y="10269"/>
                  <a:pt x="3182692" y="18288"/>
                </a:cubicBezTo>
                <a:cubicBezTo>
                  <a:pt x="3091120" y="-23022"/>
                  <a:pt x="2811074" y="61693"/>
                  <a:pt x="2546154" y="18288"/>
                </a:cubicBezTo>
                <a:cubicBezTo>
                  <a:pt x="2285186" y="27529"/>
                  <a:pt x="2090205" y="-22321"/>
                  <a:pt x="1845961" y="18288"/>
                </a:cubicBezTo>
                <a:cubicBezTo>
                  <a:pt x="1599794" y="31493"/>
                  <a:pt x="1466284" y="37447"/>
                  <a:pt x="1304904" y="18288"/>
                </a:cubicBezTo>
                <a:cubicBezTo>
                  <a:pt x="1189365" y="43775"/>
                  <a:pt x="952251" y="23461"/>
                  <a:pt x="668365" y="18288"/>
                </a:cubicBezTo>
                <a:cubicBezTo>
                  <a:pt x="407868" y="43595"/>
                  <a:pt x="284672" y="-9405"/>
                  <a:pt x="0" y="18288"/>
                </a:cubicBezTo>
                <a:cubicBezTo>
                  <a:pt x="527" y="9891"/>
                  <a:pt x="870" y="7012"/>
                  <a:pt x="0" y="0"/>
                </a:cubicBezTo>
                <a:close/>
              </a:path>
              <a:path fill="none" stroke="0" w="3182692" h="18288">
                <a:moveTo>
                  <a:pt x="0" y="0"/>
                </a:moveTo>
                <a:cubicBezTo>
                  <a:pt x="108839" y="-32375"/>
                  <a:pt x="447732" y="16552"/>
                  <a:pt x="604711" y="0"/>
                </a:cubicBezTo>
                <a:cubicBezTo>
                  <a:pt x="781899" y="-548"/>
                  <a:pt x="1052060" y="7118"/>
                  <a:pt x="1241250" y="0"/>
                </a:cubicBezTo>
                <a:cubicBezTo>
                  <a:pt x="1399482" y="14083"/>
                  <a:pt x="1706293" y="54730"/>
                  <a:pt x="1909615" y="0"/>
                </a:cubicBezTo>
                <a:cubicBezTo>
                  <a:pt x="2085313" y="-24404"/>
                  <a:pt x="2264415" y="16988"/>
                  <a:pt x="2577981" y="0"/>
                </a:cubicBezTo>
                <a:cubicBezTo>
                  <a:pt x="2926098" y="-10318"/>
                  <a:pt x="3036314" y="-14769"/>
                  <a:pt x="3182692" y="0"/>
                </a:cubicBezTo>
                <a:cubicBezTo>
                  <a:pt x="3181841" y="8135"/>
                  <a:pt x="3181636" y="12730"/>
                  <a:pt x="3182692" y="18288"/>
                </a:cubicBezTo>
                <a:cubicBezTo>
                  <a:pt x="2996012" y="-1231"/>
                  <a:pt x="2669008" y="27395"/>
                  <a:pt x="2482500" y="18288"/>
                </a:cubicBezTo>
                <a:cubicBezTo>
                  <a:pt x="2296543" y="21246"/>
                  <a:pt x="1935236" y="7938"/>
                  <a:pt x="1782308" y="18288"/>
                </a:cubicBezTo>
                <a:cubicBezTo>
                  <a:pt x="1607683" y="25490"/>
                  <a:pt x="1291498" y="1369"/>
                  <a:pt x="1145769" y="18288"/>
                </a:cubicBezTo>
                <a:cubicBezTo>
                  <a:pt x="1015407" y="55325"/>
                  <a:pt x="262557" y="26571"/>
                  <a:pt x="0" y="18288"/>
                </a:cubicBezTo>
                <a:cubicBezTo>
                  <a:pt x="508" y="13336"/>
                  <a:pt x="437" y="7274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3816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1" name="Picture 2" descr="https://ecp.yusercontent.com/mail?url=https%3A%2F%2Fci3.googleusercontent.com%2Fmail-sig%2FAIorK4zYthCsQL07U8UwhmQhHPDVgzCjSCdHKTydu3h7EPrUFtQmIZelBXwXDO13j-7CTAdBOfjpUnw&amp;t=1690365610&amp;ymreqid=402c2a06-0524-cd50-1ce6-4b0001016a00&amp;sig=920gylyWStXmmWM7FRX8Bw--~D"/>
          <p:cNvPicPr/>
          <p:nvPr/>
        </p:nvPicPr>
        <p:blipFill>
          <a:blip r:embed="rId1"/>
          <a:stretch/>
        </p:blipFill>
        <p:spPr>
          <a:xfrm>
            <a:off x="6688800" y="4409280"/>
            <a:ext cx="2116800" cy="2116800"/>
          </a:xfrm>
          <a:prstGeom prst="rect">
            <a:avLst/>
          </a:prstGeom>
          <a:ln w="0">
            <a:noFill/>
          </a:ln>
        </p:spPr>
      </p:pic>
      <p:pic>
        <p:nvPicPr>
          <p:cNvPr id="132" name="Image 7" descr=""/>
          <p:cNvPicPr/>
          <p:nvPr/>
        </p:nvPicPr>
        <p:blipFill>
          <a:blip r:embed="rId2"/>
          <a:stretch/>
        </p:blipFill>
        <p:spPr>
          <a:xfrm>
            <a:off x="6883200" y="3032640"/>
            <a:ext cx="1603080" cy="993240"/>
          </a:xfrm>
          <a:prstGeom prst="rect">
            <a:avLst/>
          </a:prstGeom>
          <a:ln w="0">
            <a:noFill/>
          </a:ln>
        </p:spPr>
      </p:pic>
      <p:pic>
        <p:nvPicPr>
          <p:cNvPr id="133" name="Image 3" descr=""/>
          <p:cNvPicPr/>
          <p:nvPr/>
        </p:nvPicPr>
        <p:blipFill>
          <a:blip r:embed="rId3"/>
          <a:stretch/>
        </p:blipFill>
        <p:spPr>
          <a:xfrm>
            <a:off x="6959520" y="664920"/>
            <a:ext cx="1450440" cy="1426320"/>
          </a:xfrm>
          <a:prstGeom prst="rect">
            <a:avLst/>
          </a:prstGeom>
          <a:ln w="0">
            <a:noFill/>
          </a:ln>
        </p:spPr>
      </p:pic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80240" y="320040"/>
            <a:ext cx="5019120" cy="3892320"/>
          </a:xfrm>
          <a:prstGeom prst="rect">
            <a:avLst/>
          </a:prstGeom>
          <a:solidFill>
            <a:srgbClr val="dae3f3"/>
          </a:solidFill>
          <a:ln w="6480">
            <a:solidFill>
              <a:srgbClr val="dae3f3"/>
            </a:solidFill>
            <a:miter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1" lang="fr-SN" sz="4400" spc="-1" strike="noStrike">
                <a:solidFill>
                  <a:srgbClr val="000000"/>
                </a:solidFill>
                <a:latin typeface="Arial Nova"/>
              </a:rPr>
              <a:t>BUILDING THE IoT-BASED AIR SENSOR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ZoneTexte 10"/>
          <p:cNvSpPr/>
          <p:nvPr/>
        </p:nvSpPr>
        <p:spPr>
          <a:xfrm>
            <a:off x="480240" y="4647600"/>
            <a:ext cx="5019120" cy="912600"/>
          </a:xfrm>
          <a:prstGeom prst="rect">
            <a:avLst/>
          </a:prstGeom>
          <a:solidFill>
            <a:srgbClr val="92d05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fr-SN" sz="1800" spc="-1" strike="noStrike">
                <a:solidFill>
                  <a:srgbClr val="000000"/>
                </a:solidFill>
                <a:latin typeface="Arial Nova"/>
              </a:rPr>
              <a:t>INTERNATIONAL WORKHOP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fr-SN" sz="1800" spc="-1" strike="noStrike">
                <a:solidFill>
                  <a:srgbClr val="000000"/>
                </a:solidFill>
                <a:latin typeface="Arial Nova"/>
              </a:rPr>
              <a:t>AIR QUALITY &amp; IoT-BASED AIR SENSORS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fr-SN" sz="1800" spc="-1" strike="noStrike">
                <a:solidFill>
                  <a:srgbClr val="000000"/>
                </a:solidFill>
                <a:latin typeface="Arial Nova"/>
              </a:rPr>
              <a:t>13-15 March, 2024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ZoneTexte 11"/>
          <p:cNvSpPr/>
          <p:nvPr/>
        </p:nvSpPr>
        <p:spPr>
          <a:xfrm>
            <a:off x="536040" y="5601960"/>
            <a:ext cx="482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fr-SN" sz="1800" spc="-1" strike="noStrike">
                <a:solidFill>
                  <a:srgbClr val="000000"/>
                </a:solidFill>
                <a:latin typeface="Arial Nova"/>
              </a:rPr>
              <a:t>Uli Raich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0" y="1446840"/>
            <a:ext cx="3889440" cy="3565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0000"/>
                </a:solidFill>
                <a:latin typeface="Arial Nova"/>
              </a:rPr>
              <a:t>2. </a:t>
            </a:r>
            <a:br>
              <a:rPr sz="3600"/>
            </a:br>
            <a:r>
              <a:rPr b="1" lang="en-US" sz="3600" spc="-1" strike="noStrike">
                <a:solidFill>
                  <a:srgbClr val="000000"/>
                </a:solidFill>
                <a:latin typeface="Arial Nova"/>
              </a:rPr>
              <a:t>Install Programs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icture 6"/>
          <p:cNvSpPr/>
          <p:nvPr/>
        </p:nvSpPr>
        <p:spPr>
          <a:xfrm>
            <a:off x="650160" y="1216800"/>
            <a:ext cx="3345480" cy="3643560"/>
          </a:xfrm>
          <a:custGeom>
            <a:avLst/>
            <a:gdLst/>
            <a:ah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9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440" cy="1433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2. Install programs</a:t>
            </a:r>
            <a:endParaRPr b="0" lang="en-US" sz="4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sketchy line"/>
          <p:cNvSpPr/>
          <p:nvPr/>
        </p:nvSpPr>
        <p:spPr>
          <a:xfrm>
            <a:off x="429480" y="1681560"/>
            <a:ext cx="8229240" cy="1800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ZoneTexte 4"/>
          <p:cNvSpPr/>
          <p:nvPr/>
        </p:nvSpPr>
        <p:spPr>
          <a:xfrm>
            <a:off x="429480" y="1971720"/>
            <a:ext cx="8263440" cy="14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343080" indent="-343080">
              <a:lnSpc>
                <a:spcPct val="115000"/>
              </a:lnSpc>
              <a:spcAft>
                <a:spcPts val="700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Install on your computer: Arduino SDK (software development kit): </a:t>
            </a:r>
            <a:r>
              <a:rPr b="0" lang="en-US" sz="1800" spc="-1" strike="noStrike">
                <a:solidFill>
                  <a:srgbClr val="0563c1"/>
                </a:solidFill>
                <a:latin typeface="Arial Nova"/>
                <a:ea typeface="Noto Serif CJK SC"/>
                <a:hlinkClick r:id="rId1"/>
              </a:rPr>
              <a:t>https://www.arduino.cc/en/software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There are versions for Linux, Windows, and Mac. 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Please use version 2.3.2 (latest version). 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15000"/>
              </a:lnSpc>
              <a:spcAft>
                <a:spcPts val="700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Run the SDK.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3" name="Image 2" descr=""/>
          <p:cNvPicPr/>
          <p:nvPr/>
        </p:nvPicPr>
        <p:blipFill>
          <a:blip r:embed="rId2"/>
          <a:stretch/>
        </p:blipFill>
        <p:spPr>
          <a:xfrm>
            <a:off x="3188880" y="3360600"/>
            <a:ext cx="5469840" cy="325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9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440" cy="1433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2. Install programs</a:t>
            </a:r>
            <a:endParaRPr b="0" lang="en-US" sz="4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sketchy line"/>
          <p:cNvSpPr/>
          <p:nvPr/>
        </p:nvSpPr>
        <p:spPr>
          <a:xfrm>
            <a:off x="429480" y="1681560"/>
            <a:ext cx="8229240" cy="1800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ZoneTexte 4"/>
          <p:cNvSpPr/>
          <p:nvPr/>
        </p:nvSpPr>
        <p:spPr>
          <a:xfrm>
            <a:off x="429480" y="1917000"/>
            <a:ext cx="822924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70c0"/>
                </a:solidFill>
                <a:latin typeface="Arial Nova"/>
                <a:ea typeface="Noto Serif CJK SC"/>
              </a:rPr>
              <a:t>Customization of SDK: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3. Install the ESP32 compiler and tools: </a:t>
            </a:r>
            <a:endParaRPr b="0" lang="en-US" sz="18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ff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ff0000"/>
                </a:solidFill>
                <a:latin typeface="Arial Nova"/>
                <a:ea typeface="Noto Serif CJK SC"/>
              </a:rPr>
              <a:t>Tools → Board → Boards Manager</a:t>
            </a:r>
            <a:endParaRPr b="0" lang="en-US" sz="18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Type ESP32 in the filter field </a:t>
            </a:r>
            <a:endParaRPr b="0" lang="en-US" sz="18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select </a:t>
            </a:r>
            <a:r>
              <a:rPr b="0" lang="en-US" sz="1800" spc="-1" strike="noStrike">
                <a:solidFill>
                  <a:srgbClr val="ff0000"/>
                </a:solidFill>
                <a:latin typeface="Arial Nova"/>
                <a:ea typeface="Noto Serif CJK SC"/>
              </a:rPr>
              <a:t>esp32 by Espressif </a:t>
            </a: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(version 2.0.11) and proceed to its installation.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8" name="Image 3" descr=""/>
          <p:cNvPicPr/>
          <p:nvPr/>
        </p:nvPicPr>
        <p:blipFill>
          <a:blip r:embed="rId1"/>
          <a:stretch/>
        </p:blipFill>
        <p:spPr>
          <a:xfrm>
            <a:off x="1691640" y="3671280"/>
            <a:ext cx="5269320" cy="296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 9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440" cy="1433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2. Install programs</a:t>
            </a:r>
            <a:endParaRPr b="0" lang="en-US" sz="4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sketchy line"/>
          <p:cNvSpPr/>
          <p:nvPr/>
        </p:nvSpPr>
        <p:spPr>
          <a:xfrm>
            <a:off x="429480" y="1681560"/>
            <a:ext cx="8229240" cy="1800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ZoneTexte 4"/>
          <p:cNvSpPr/>
          <p:nvPr/>
        </p:nvSpPr>
        <p:spPr>
          <a:xfrm>
            <a:off x="429480" y="1917000"/>
            <a:ext cx="822924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70c0"/>
                </a:solidFill>
                <a:latin typeface="Arial Nova"/>
                <a:ea typeface="Noto Serif CJK SC"/>
              </a:rPr>
              <a:t>Customization of SDK: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4. Install libraries: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OpenSymbol"/>
              </a:rPr>
              <a:t>DHT11 by Dhruba Saha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OpenSymbol"/>
              </a:rPr>
              <a:t>ESP32Time by fbiego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OpenSymbol"/>
              </a:rPr>
              <a:t>RTClib by Adafruit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OpenSymbol"/>
              </a:rPr>
              <a:t>ThingSpeak by Mathworks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3" name="Image 5" descr=""/>
          <p:cNvPicPr/>
          <p:nvPr/>
        </p:nvPicPr>
        <p:blipFill>
          <a:blip r:embed="rId1"/>
          <a:stretch/>
        </p:blipFill>
        <p:spPr>
          <a:xfrm>
            <a:off x="3816720" y="3875760"/>
            <a:ext cx="4875840" cy="274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9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440" cy="1433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2. Install programs</a:t>
            </a:r>
            <a:endParaRPr b="0" lang="en-US" sz="4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sketchy line"/>
          <p:cNvSpPr/>
          <p:nvPr/>
        </p:nvSpPr>
        <p:spPr>
          <a:xfrm>
            <a:off x="429480" y="1681560"/>
            <a:ext cx="8229240" cy="1800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ZoneTexte 4"/>
          <p:cNvSpPr/>
          <p:nvPr/>
        </p:nvSpPr>
        <p:spPr>
          <a:xfrm>
            <a:off x="429480" y="1845000"/>
            <a:ext cx="8229240" cy="365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70c0"/>
                </a:solidFill>
                <a:latin typeface="Arial Nova"/>
                <a:ea typeface="Noto Serif CJK SC"/>
              </a:rPr>
              <a:t>You are on SDK: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5. Install libraries: LIQUIDCrystal_I2C.zip and PMS5003.zip with: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0000"/>
                </a:solidFill>
                <a:latin typeface="Arial Nova"/>
                <a:ea typeface="Noto Serif CJK SC"/>
              </a:rPr>
              <a:t>Sketch → Include Library → Add .zip library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These 2 libraries are already in your github folder… </a:t>
            </a:r>
            <a:r>
              <a:rPr b="0" lang="en-US" sz="1800" spc="-1" strike="noStrike">
                <a:solidFill>
                  <a:srgbClr val="ff0000"/>
                </a:solidFill>
                <a:latin typeface="Arial Nova"/>
                <a:ea typeface="Noto Serif CJK SC"/>
              </a:rPr>
              <a:t>IoT4AQ/workshop/libraries </a:t>
            </a: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as zip files and install them using the instruction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SN" sz="1800" spc="-1" strike="noStrike">
                <a:solidFill>
                  <a:srgbClr val="c55a11"/>
                </a:solidFill>
                <a:latin typeface="Arial Nova"/>
                <a:ea typeface="Noto Serif CJK SC"/>
              </a:rPr>
              <a:t>Or you can download them from: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563c1"/>
                </a:solidFill>
                <a:latin typeface="Arial Nova"/>
                <a:ea typeface="Noto Serif CJK SC"/>
                <a:hlinkClick r:id="rId1"/>
              </a:rPr>
              <a:t>https://github.com/uraich/IoT4AQ/tree/main/workshop/libraries</a:t>
            </a:r>
            <a:br>
              <a:rPr sz="1800"/>
            </a:br>
            <a:br>
              <a:rPr sz="1800"/>
            </a:b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356000" y="1144080"/>
            <a:ext cx="4248000" cy="3580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br>
              <a:rPr sz="3600"/>
            </a:br>
            <a:br>
              <a:rPr sz="3600"/>
            </a:br>
            <a:r>
              <a:rPr b="1" lang="en-US" sz="3600" spc="-1" strike="noStrike">
                <a:solidFill>
                  <a:srgbClr val="000000"/>
                </a:solidFill>
                <a:latin typeface="Arial Nova"/>
              </a:rPr>
              <a:t>3. </a:t>
            </a:r>
            <a:br>
              <a:rPr sz="3600"/>
            </a:br>
            <a:r>
              <a:rPr b="1" lang="en-US" sz="3600" spc="-1" strike="noStrike">
                <a:solidFill>
                  <a:srgbClr val="000000"/>
                </a:solidFill>
                <a:latin typeface="Arial Nova"/>
              </a:rPr>
              <a:t>Build the system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icture 6"/>
          <p:cNvSpPr/>
          <p:nvPr/>
        </p:nvSpPr>
        <p:spPr>
          <a:xfrm>
            <a:off x="650160" y="1216800"/>
            <a:ext cx="3489480" cy="3800520"/>
          </a:xfrm>
          <a:custGeom>
            <a:avLst/>
            <a:gdLst/>
            <a:ah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9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440" cy="1433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Calibri Light"/>
              </a:rPr>
              <a:t>3. Course parts</a:t>
            </a:r>
            <a:endParaRPr b="0" lang="en-US" sz="4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sketchy line"/>
          <p:cNvSpPr/>
          <p:nvPr/>
        </p:nvSpPr>
        <p:spPr>
          <a:xfrm>
            <a:off x="429480" y="1681560"/>
            <a:ext cx="8229240" cy="1800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ZoneTexte 4"/>
          <p:cNvSpPr/>
          <p:nvPr/>
        </p:nvSpPr>
        <p:spPr>
          <a:xfrm>
            <a:off x="429480" y="1845000"/>
            <a:ext cx="8229240" cy="42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1. ESP32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Basic C programming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General Purpose Input Output lines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2. Sensors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Temperature and humidity measurements: DHT11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Dust concentration: PMS5003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2. Local LCD display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I2C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Writing the display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Arial Nova"/>
                <a:ea typeface="Noto Serif CJK SC"/>
              </a:rPr>
              <a:t>3. SD card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Arial Nova"/>
                <a:ea typeface="Noto Serif CJK SC"/>
              </a:rPr>
              <a:t>	</a:t>
            </a:r>
            <a:r>
              <a:rPr b="1" lang="en-US" sz="1800" spc="-1" strike="noStrike">
                <a:solidFill>
                  <a:srgbClr val="c9211e"/>
                </a:solidFill>
                <a:latin typeface="Arial Nova"/>
                <a:ea typeface="Noto Serif CJK SC"/>
              </a:rPr>
              <a:t>Writing and reading files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4. Network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Connecting to the WiFI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0000"/>
                </a:solidFill>
                <a:latin typeface="Arial Nova"/>
                <a:ea typeface="Noto Serif CJK SC"/>
              </a:rPr>
              <a:t>5. Date and Time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0000"/>
                </a:solidFill>
                <a:latin typeface="Arial Nova"/>
                <a:ea typeface="Noto Serif CJK SC"/>
              </a:rPr>
              <a:t>	</a:t>
            </a:r>
            <a:r>
              <a:rPr b="1" lang="en-US" sz="1800" spc="-1" strike="noStrike">
                <a:solidFill>
                  <a:srgbClr val="ff0000"/>
                </a:solidFill>
                <a:latin typeface="Arial Nova"/>
                <a:ea typeface="Noto Serif CJK SC"/>
              </a:rPr>
              <a:t>RTC on the ESP32 and External battery backed RTC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angle 9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440" cy="1433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3. Course parts</a:t>
            </a:r>
            <a:endParaRPr b="0" lang="en-US" sz="4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sketchy line"/>
          <p:cNvSpPr/>
          <p:nvPr/>
        </p:nvSpPr>
        <p:spPr>
          <a:xfrm>
            <a:off x="429480" y="1681560"/>
            <a:ext cx="8229240" cy="1800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ZoneTexte 3"/>
          <p:cNvSpPr/>
          <p:nvPr/>
        </p:nvSpPr>
        <p:spPr>
          <a:xfrm>
            <a:off x="611640" y="2228760"/>
            <a:ext cx="8047080" cy="28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6. Network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ThingSpeak server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Registering on MathWorks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Creating a channel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Creating Charts and gauges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Sending results to ThingSpeak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7. Complete system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34"/>
          <p:cNvSpPr/>
          <p:nvPr/>
        </p:nvSpPr>
        <p:spPr>
          <a:xfrm>
            <a:off x="216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Freeform: Shape 36"/>
          <p:cNvSpPr/>
          <p:nvPr/>
        </p:nvSpPr>
        <p:spPr>
          <a:xfrm>
            <a:off x="0" y="0"/>
            <a:ext cx="3125160" cy="6857640"/>
          </a:xfrm>
          <a:custGeom>
            <a:avLst/>
            <a:gdLst/>
            <a:ahLst/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7d3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23640" y="1153440"/>
            <a:ext cx="2400120" cy="4460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 Nova"/>
              </a:rPr>
              <a:t>Here are the steps …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Arc 38"/>
          <p:cNvSpPr/>
          <p:nvPr/>
        </p:nvSpPr>
        <p:spPr>
          <a:xfrm flipV="1">
            <a:off x="5662800" y="2455200"/>
            <a:ext cx="3062160" cy="4083120"/>
          </a:xfrm>
          <a:prstGeom prst="arc">
            <a:avLst>
              <a:gd name="adj1" fmla="val 16200000"/>
              <a:gd name="adj2" fmla="val 0"/>
            </a:avLst>
          </a:prstGeom>
          <a:noFill/>
          <a:ln cap="rnd" w="127080">
            <a:solidFill>
              <a:srgbClr val="ffc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Rectangle 5"/>
          <p:cNvSpPr/>
          <p:nvPr/>
        </p:nvSpPr>
        <p:spPr>
          <a:xfrm>
            <a:off x="3136680" y="591480"/>
            <a:ext cx="5683680" cy="59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just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 Nova"/>
              </a:rPr>
              <a:t>Here is how to proceed: </a:t>
            </a:r>
            <a:endParaRPr b="0" lang="en-US" sz="1800" spc="-1" strike="noStrike">
              <a:latin typeface="Arial"/>
            </a:endParaRPr>
          </a:p>
          <a:p>
            <a:pPr marL="57240" algn="just">
              <a:lnSpc>
                <a:spcPct val="90000"/>
              </a:lnSpc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 marL="39996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</a:rPr>
              <a:t>The computer</a:t>
            </a:r>
            <a:endParaRPr b="0" lang="en-US" sz="1800" spc="-1" strike="noStrike">
              <a:latin typeface="Arial"/>
            </a:endParaRPr>
          </a:p>
          <a:p>
            <a:pPr lvl="1" marL="85716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</a:rPr>
              <a:t>Get to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 Nova"/>
                <a:hlinkClick r:id="rId1"/>
              </a:rPr>
              <a:t>www.arduino.cc</a:t>
            </a:r>
            <a:r>
              <a:rPr b="0" lang="en-US" sz="1800" spc="-1" strike="noStrike">
                <a:solidFill>
                  <a:srgbClr val="0070c0"/>
                </a:solidFill>
                <a:latin typeface="Arial Nova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 Nova"/>
              </a:rPr>
              <a:t>and download arduino SDK</a:t>
            </a:r>
            <a:endParaRPr b="0" lang="en-US" sz="1800" spc="-1" strike="noStrike">
              <a:latin typeface="Arial"/>
            </a:endParaRPr>
          </a:p>
          <a:p>
            <a:pPr lvl="1" marL="85716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</a:rPr>
              <a:t>Install different programs and libraries</a:t>
            </a:r>
            <a:endParaRPr b="0" lang="en-US" sz="1800" spc="-1" strike="noStrike">
              <a:latin typeface="Arial"/>
            </a:endParaRPr>
          </a:p>
          <a:p>
            <a:pPr marL="39996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</a:rPr>
              <a:t>Test the components separately </a:t>
            </a:r>
            <a:endParaRPr b="0" lang="en-US" sz="1800" spc="-1" strike="noStrike">
              <a:latin typeface="Arial"/>
            </a:endParaRPr>
          </a:p>
          <a:p>
            <a:pPr lvl="1" marL="85716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</a:rPr>
              <a:t>The ESP32 (GPIO, C++)</a:t>
            </a:r>
            <a:endParaRPr b="0" lang="en-US" sz="1800" spc="-1" strike="noStrike">
              <a:latin typeface="Arial"/>
            </a:endParaRPr>
          </a:p>
          <a:p>
            <a:pPr lvl="1" marL="85716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</a:rPr>
              <a:t>The DHT11 </a:t>
            </a:r>
            <a:endParaRPr b="0" lang="en-US" sz="1800" spc="-1" strike="noStrike">
              <a:latin typeface="Arial"/>
            </a:endParaRPr>
          </a:p>
          <a:p>
            <a:pPr lvl="1" marL="85716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</a:rPr>
              <a:t>The LCD screen </a:t>
            </a:r>
            <a:endParaRPr b="0" lang="en-US" sz="1800" spc="-1" strike="noStrike">
              <a:latin typeface="Arial"/>
            </a:endParaRPr>
          </a:p>
          <a:p>
            <a:pPr lvl="1" marL="85716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</a:rPr>
              <a:t>The RTC module </a:t>
            </a:r>
            <a:endParaRPr b="0" lang="en-US" sz="1800" spc="-1" strike="noStrike">
              <a:latin typeface="Arial"/>
            </a:endParaRPr>
          </a:p>
          <a:p>
            <a:pPr lvl="1" marL="85716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</a:rPr>
              <a:t>The SD module </a:t>
            </a:r>
            <a:endParaRPr b="0" lang="en-US" sz="1800" spc="-1" strike="noStrike">
              <a:latin typeface="Arial"/>
            </a:endParaRPr>
          </a:p>
          <a:p>
            <a:pPr lvl="1" marL="85716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</a:rPr>
              <a:t>The PMS5003</a:t>
            </a:r>
            <a:endParaRPr b="0" lang="en-US" sz="1800" spc="-1" strike="noStrike">
              <a:latin typeface="Arial"/>
            </a:endParaRPr>
          </a:p>
          <a:p>
            <a:pPr lvl="1" marL="85716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</a:rPr>
              <a:t>API platform Thingspeak </a:t>
            </a:r>
            <a:endParaRPr b="0" lang="en-US" sz="1800" spc="-1" strike="noStrike">
              <a:latin typeface="Arial"/>
            </a:endParaRPr>
          </a:p>
          <a:p>
            <a:pPr marL="39996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</a:rPr>
              <a:t>Build the whole system</a:t>
            </a:r>
            <a:endParaRPr b="0" lang="en-US" sz="1800" spc="-1" strike="noStrike">
              <a:latin typeface="Arial"/>
            </a:endParaRPr>
          </a:p>
          <a:p>
            <a:pPr lvl="1" marL="85716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</a:rPr>
              <a:t>Add all components to the mCPU and in the main program one after another.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2" name="AutoShape 8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AutoShape 10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AutoShape 12"/>
          <p:cNvSpPr/>
          <p:nvPr/>
        </p:nvSpPr>
        <p:spPr>
          <a:xfrm>
            <a:off x="460440" y="16020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AutoShape 4"/>
          <p:cNvSpPr/>
          <p:nvPr/>
        </p:nvSpPr>
        <p:spPr>
          <a:xfrm>
            <a:off x="612720" y="31284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9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440" cy="1433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0. Your PC</a:t>
            </a:r>
            <a:endParaRPr b="0" lang="en-US" sz="4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sketchy line"/>
          <p:cNvSpPr/>
          <p:nvPr/>
        </p:nvSpPr>
        <p:spPr>
          <a:xfrm>
            <a:off x="429480" y="1681560"/>
            <a:ext cx="8229240" cy="1800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ZoneTexte 4"/>
          <p:cNvSpPr/>
          <p:nvPr/>
        </p:nvSpPr>
        <p:spPr>
          <a:xfrm>
            <a:off x="501480" y="1989000"/>
            <a:ext cx="5222520" cy="38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</a:rPr>
              <a:t>Dear learner, welcome to this hands-on training! 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</a:rPr>
              <a:t>You need a PC (with Linux or windows operating system).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</a:rPr>
              <a:t>Take out the components: µCPU, DHT11, LCD screen, wire, Type-C cable, etc.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</a:rPr>
              <a:t>A background in electronics and computer programming is necessary but not compulsory.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</a:rPr>
              <a:t>Check your internet connection before you start.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0" name="Image 5" descr=""/>
          <p:cNvPicPr/>
          <p:nvPr/>
        </p:nvPicPr>
        <p:blipFill>
          <a:blip r:embed="rId1"/>
          <a:stretch/>
        </p:blipFill>
        <p:spPr>
          <a:xfrm>
            <a:off x="5825880" y="3052080"/>
            <a:ext cx="2807640" cy="210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212000" y="1446840"/>
            <a:ext cx="4249440" cy="3565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br>
              <a:rPr sz="3600"/>
            </a:br>
            <a:br>
              <a:rPr sz="3600"/>
            </a:br>
            <a:br>
              <a:rPr sz="3600"/>
            </a:br>
            <a:br>
              <a:rPr sz="3600"/>
            </a:br>
            <a:br>
              <a:rPr sz="3600"/>
            </a:br>
            <a:br>
              <a:rPr sz="3600"/>
            </a:br>
            <a:br>
              <a:rPr sz="3600"/>
            </a:br>
            <a:br>
              <a:rPr sz="3600"/>
            </a:br>
            <a:r>
              <a:rPr b="1" lang="en-US" sz="3600" spc="-1" strike="noStrike">
                <a:solidFill>
                  <a:srgbClr val="000000"/>
                </a:solidFill>
                <a:latin typeface="Arial Nova"/>
              </a:rPr>
              <a:t>1. </a:t>
            </a:r>
            <a:br>
              <a:rPr sz="3600"/>
            </a:br>
            <a:r>
              <a:rPr b="1" lang="en-US" sz="3600" spc="-1" strike="noStrike">
                <a:solidFill>
                  <a:srgbClr val="000000"/>
                </a:solidFill>
                <a:latin typeface="Arial Nova"/>
              </a:rPr>
              <a:t>Resources and materials for the course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icture 6"/>
          <p:cNvSpPr/>
          <p:nvPr/>
        </p:nvSpPr>
        <p:spPr>
          <a:xfrm>
            <a:off x="650160" y="1216800"/>
            <a:ext cx="3273480" cy="3565080"/>
          </a:xfrm>
          <a:custGeom>
            <a:avLst/>
            <a:gdLst/>
            <a:ah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9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440" cy="1433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1. Resources &amp; Materials</a:t>
            </a:r>
            <a:endParaRPr b="0" lang="en-US" sz="4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sketchy line"/>
          <p:cNvSpPr/>
          <p:nvPr/>
        </p:nvSpPr>
        <p:spPr>
          <a:xfrm>
            <a:off x="429480" y="1681560"/>
            <a:ext cx="8229240" cy="1800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ZoneTexte 4"/>
          <p:cNvSpPr/>
          <p:nvPr/>
        </p:nvSpPr>
        <p:spPr>
          <a:xfrm>
            <a:off x="611640" y="2080800"/>
            <a:ext cx="7920360" cy="141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070c0"/>
                </a:solidFill>
                <a:latin typeface="Arial Nova"/>
              </a:rPr>
              <a:t>Resources and materials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</a:rPr>
              <a:t>Dear learner, the resources are found on Github…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</a:rPr>
              <a:t>- Documentations related to the course are on the wiki: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70c0"/>
                </a:solidFill>
                <a:latin typeface="Arial Nova"/>
              </a:rPr>
              <a:t> </a:t>
            </a:r>
            <a:r>
              <a:rPr b="0" lang="en-US" sz="1800" spc="-1" strike="noStrike">
                <a:solidFill>
                  <a:srgbClr val="0070c0"/>
                </a:solidFill>
                <a:latin typeface="Arial Nova"/>
              </a:rPr>
              <a:t>github.com/uraich/IoT4AQ/wiki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7" name="Image 7" descr=""/>
          <p:cNvPicPr/>
          <p:nvPr/>
        </p:nvPicPr>
        <p:blipFill>
          <a:blip r:embed="rId1"/>
          <a:stretch/>
        </p:blipFill>
        <p:spPr>
          <a:xfrm>
            <a:off x="1259640" y="3285000"/>
            <a:ext cx="5672880" cy="319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9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440" cy="1433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1. Resources &amp; Materials</a:t>
            </a:r>
            <a:endParaRPr b="0" lang="en-US" sz="4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sketchy line"/>
          <p:cNvSpPr/>
          <p:nvPr/>
        </p:nvSpPr>
        <p:spPr>
          <a:xfrm>
            <a:off x="429480" y="1681560"/>
            <a:ext cx="8229240" cy="1800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ZoneTexte 4"/>
          <p:cNvSpPr/>
          <p:nvPr/>
        </p:nvSpPr>
        <p:spPr>
          <a:xfrm>
            <a:off x="611640" y="2080800"/>
            <a:ext cx="7920360" cy="13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070c0"/>
                </a:solidFill>
                <a:latin typeface="Arial Nova"/>
              </a:rPr>
              <a:t>Resources and materials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</a:rPr>
              <a:t>Dear learner, the resources are found on Github…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</a:rPr>
              <a:t>- demo, exercises and solutions, libraries and slides are found here: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 Nova"/>
                <a:hlinkClick r:id="rId1"/>
              </a:rPr>
              <a:t>github.com/uraich/IoT4AQ/tree/main/workshop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2" name="Image 3" descr=""/>
          <p:cNvPicPr/>
          <p:nvPr/>
        </p:nvPicPr>
        <p:blipFill>
          <a:blip r:embed="rId2"/>
          <a:stretch/>
        </p:blipFill>
        <p:spPr>
          <a:xfrm>
            <a:off x="1907640" y="3591360"/>
            <a:ext cx="5511960" cy="310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9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440" cy="1433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1. Resources &amp; Materials</a:t>
            </a:r>
            <a:endParaRPr b="0" lang="en-US" sz="4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sketchy line"/>
          <p:cNvSpPr/>
          <p:nvPr/>
        </p:nvSpPr>
        <p:spPr>
          <a:xfrm>
            <a:off x="429480" y="1681560"/>
            <a:ext cx="8229240" cy="1800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ZoneTexte 4"/>
          <p:cNvSpPr/>
          <p:nvPr/>
        </p:nvSpPr>
        <p:spPr>
          <a:xfrm>
            <a:off x="429480" y="1917000"/>
            <a:ext cx="8229240" cy="12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Aft>
                <a:spcPts val="700"/>
              </a:spcAft>
              <a:buNone/>
            </a:pPr>
            <a:r>
              <a:rPr b="1" lang="en-US" sz="1800" spc="-1" strike="noStrike">
                <a:solidFill>
                  <a:srgbClr val="0070c0"/>
                </a:solidFill>
                <a:latin typeface="Arial Nova"/>
                <a:ea typeface="Noto Serif CJK SC"/>
              </a:rPr>
              <a:t>Git installation 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15000"/>
              </a:lnSpc>
              <a:spcAft>
                <a:spcPts val="700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Install git from </a:t>
            </a:r>
            <a:r>
              <a:rPr b="0" lang="en-US" sz="1800" spc="-1" strike="noStrike">
                <a:solidFill>
                  <a:srgbClr val="0563c1"/>
                </a:solidFill>
                <a:latin typeface="Arial Nova"/>
                <a:ea typeface="Noto Serif CJK SC"/>
                <a:hlinkClick r:id="rId1"/>
              </a:rPr>
              <a:t>https://git-scm.com/download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70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67" name="Image 3" descr=""/>
          <p:cNvPicPr/>
          <p:nvPr/>
        </p:nvPicPr>
        <p:blipFill>
          <a:blip r:embed="rId2"/>
          <a:stretch/>
        </p:blipFill>
        <p:spPr>
          <a:xfrm>
            <a:off x="1187640" y="2853000"/>
            <a:ext cx="6228000" cy="350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9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440" cy="1433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1. Resources &amp; Materials</a:t>
            </a:r>
            <a:endParaRPr b="0" lang="en-US" sz="4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sketchy line"/>
          <p:cNvSpPr/>
          <p:nvPr/>
        </p:nvSpPr>
        <p:spPr>
          <a:xfrm>
            <a:off x="429480" y="1681560"/>
            <a:ext cx="8229240" cy="1800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ZoneTexte 4"/>
          <p:cNvSpPr/>
          <p:nvPr/>
        </p:nvSpPr>
        <p:spPr>
          <a:xfrm>
            <a:off x="429480" y="1917000"/>
            <a:ext cx="8229240" cy="80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Aft>
                <a:spcPts val="700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2. Git clone the IoT4AQ repository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700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Open the </a:t>
            </a:r>
            <a:r>
              <a:rPr b="0" lang="en-US" sz="1800" spc="-1" strike="noStrike">
                <a:solidFill>
                  <a:srgbClr val="0070c0"/>
                </a:solidFill>
                <a:latin typeface="Arial Nova"/>
                <a:ea typeface="Noto Serif CJK SC"/>
              </a:rPr>
              <a:t>GitBash</a:t>
            </a: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 (if you are on windows)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2" name="Image 5" descr=""/>
          <p:cNvPicPr/>
          <p:nvPr/>
        </p:nvPicPr>
        <p:blipFill>
          <a:blip r:embed="rId1"/>
          <a:stretch/>
        </p:blipFill>
        <p:spPr>
          <a:xfrm>
            <a:off x="827640" y="2909520"/>
            <a:ext cx="5916240" cy="332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9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440" cy="1433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1. Resources &amp; Materials</a:t>
            </a:r>
            <a:endParaRPr b="0" lang="en-US" sz="4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sketchy line"/>
          <p:cNvSpPr/>
          <p:nvPr/>
        </p:nvSpPr>
        <p:spPr>
          <a:xfrm>
            <a:off x="429480" y="1681560"/>
            <a:ext cx="8229240" cy="1800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ZoneTexte 4"/>
          <p:cNvSpPr/>
          <p:nvPr/>
        </p:nvSpPr>
        <p:spPr>
          <a:xfrm>
            <a:off x="429480" y="1917000"/>
            <a:ext cx="8229240" cy="202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Aft>
                <a:spcPts val="700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3. Select the place where you want to install the folder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700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Do: </a:t>
            </a:r>
            <a:r>
              <a:rPr b="0" lang="en-US" sz="1800" spc="-1" strike="noStrike">
                <a:solidFill>
                  <a:srgbClr val="ff0000"/>
                </a:solidFill>
                <a:latin typeface="Arial Nova"/>
                <a:ea typeface="Noto Serif CJK SC"/>
              </a:rPr>
              <a:t>cd c:/Users/your_username (this is an example)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700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Do: </a:t>
            </a:r>
            <a:r>
              <a:rPr b="0" lang="en-US" sz="1800" spc="-1" strike="noStrike">
                <a:solidFill>
                  <a:srgbClr val="ff0000"/>
                </a:solidFill>
                <a:latin typeface="Arial Nova"/>
                <a:ea typeface="Noto Serif CJK SC"/>
              </a:rPr>
              <a:t>mkdir iot4aq (create the folder iot4aq)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700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Do: </a:t>
            </a:r>
            <a:r>
              <a:rPr b="0" lang="en-US" sz="1800" spc="-1" strike="noStrike">
                <a:solidFill>
                  <a:srgbClr val="ff0000"/>
                </a:solidFill>
                <a:latin typeface="Arial Nova"/>
                <a:ea typeface="Noto Serif CJK SC"/>
              </a:rPr>
              <a:t>cd iot4aq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700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Noto Serif CJK SC"/>
              </a:rPr>
              <a:t>Do: </a:t>
            </a:r>
            <a:r>
              <a:rPr b="0" lang="en-US" sz="1800" spc="-1" strike="noStrike">
                <a:solidFill>
                  <a:srgbClr val="ff0000"/>
                </a:solidFill>
                <a:latin typeface="Arial Nova"/>
                <a:ea typeface="Noto Serif CJK SC"/>
              </a:rPr>
              <a:t>git clone https://github.com/uraich/IoT4AQ.git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11165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2020-12-11T12:46:34Z</dcterms:created>
  <dc:creator>Utilisateur Windows</dc:creator>
  <dc:description/>
  <dc:language>en-US</dc:language>
  <cp:lastModifiedBy/>
  <dcterms:modified xsi:type="dcterms:W3CDTF">2024-03-12T20:22:59Z</dcterms:modified>
  <cp:revision>853</cp:revision>
  <dc:subject/>
  <dc:title>J02014 CRP: Maintenance, Repair, and Calibration of Radiation Detection Equipment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</vt:r8>
  </property>
  <property fmtid="{D5CDD505-2E9C-101B-9397-08002B2CF9AE}" pid="3" name="PresentationFormat">
    <vt:lpwstr>Affichage à l'écran (4:3)</vt:lpwstr>
  </property>
  <property fmtid="{D5CDD505-2E9C-101B-9397-08002B2CF9AE}" pid="4" name="Slides">
    <vt:r8>17</vt:r8>
  </property>
</Properties>
</file>